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4" r:id="rId6"/>
    <p:sldId id="260" r:id="rId7"/>
    <p:sldId id="261" r:id="rId8"/>
    <p:sldId id="263"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unito"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99295b8ae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99295b8a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99295b8a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99295b8a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99295b8a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99295b8a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99295b8a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99295b8a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99295b8a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99295b8a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99295b8ae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99295b8a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99295b8ae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99295b8a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123658"/>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TEAM 5</a:t>
            </a:r>
            <a:endParaRPr/>
          </a:p>
        </p:txBody>
      </p:sp>
      <p:sp>
        <p:nvSpPr>
          <p:cNvPr id="129" name="Google Shape;129;p13"/>
          <p:cNvSpPr txBox="1">
            <a:spLocks noGrp="1"/>
          </p:cNvSpPr>
          <p:nvPr>
            <p:ph type="subTitle" idx="1"/>
          </p:nvPr>
        </p:nvSpPr>
        <p:spPr>
          <a:xfrm>
            <a:off x="1858700" y="3002972"/>
            <a:ext cx="5361300" cy="1858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RUFFIN REMAD</a:t>
            </a:r>
            <a:endParaRPr/>
          </a:p>
          <a:p>
            <a:pPr marL="0" lvl="0" indent="0" algn="ctr" rtl="0">
              <a:spcBef>
                <a:spcPts val="0"/>
              </a:spcBef>
              <a:spcAft>
                <a:spcPts val="0"/>
              </a:spcAft>
              <a:buNone/>
            </a:pPr>
            <a:r>
              <a:rPr lang="en-GB"/>
              <a:t>ROX NGUYEN</a:t>
            </a:r>
            <a:endParaRPr/>
          </a:p>
          <a:p>
            <a:pPr marL="0" lvl="0" indent="0" algn="ctr" rtl="0">
              <a:spcBef>
                <a:spcPts val="0"/>
              </a:spcBef>
              <a:spcAft>
                <a:spcPts val="0"/>
              </a:spcAft>
              <a:buNone/>
            </a:pPr>
            <a:r>
              <a:rPr lang="en-GB"/>
              <a:t>PRABHU KHAIRNAR</a:t>
            </a:r>
            <a:endParaRPr/>
          </a:p>
          <a:p>
            <a:pPr marL="0" lvl="0" indent="0" algn="ctr" rtl="0">
              <a:spcBef>
                <a:spcPts val="0"/>
              </a:spcBef>
              <a:spcAft>
                <a:spcPts val="0"/>
              </a:spcAft>
              <a:buNone/>
            </a:pPr>
            <a:r>
              <a:rPr lang="en-GB"/>
              <a:t>NUR E SIAM</a:t>
            </a:r>
            <a:endParaRPr/>
          </a:p>
          <a:p>
            <a:pPr marL="0" lvl="0" indent="0" algn="ctr" rtl="0">
              <a:spcBef>
                <a:spcPts val="0"/>
              </a:spcBef>
              <a:spcAft>
                <a:spcPts val="0"/>
              </a:spcAft>
              <a:buNone/>
            </a:pPr>
            <a:r>
              <a:rPr lang="en-GB"/>
              <a:t>XAVIER O’LEARY</a:t>
            </a:r>
            <a:endParaRPr/>
          </a:p>
          <a:p>
            <a:pPr marL="0" lvl="0" indent="0" algn="l" rtl="0">
              <a:spcBef>
                <a:spcPts val="0"/>
              </a:spcBef>
              <a:spcAft>
                <a:spcPts val="0"/>
              </a:spcAft>
              <a:buNone/>
            </a:pPr>
            <a:endParaRPr/>
          </a:p>
        </p:txBody>
      </p:sp>
      <p:pic>
        <p:nvPicPr>
          <p:cNvPr id="2" name="Untitled_video_-_Made_with_Clipchamp">
            <a:hlinkClick r:id="" action="ppaction://media"/>
            <a:extLst>
              <a:ext uri="{FF2B5EF4-FFF2-40B4-BE49-F238E27FC236}">
                <a16:creationId xmlns:a16="http://schemas.microsoft.com/office/drawing/2014/main" id="{BFED28B8-0C54-DA13-3F88-55737571D0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1445" y="112365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a:p>
        </p:txBody>
      </p:sp>
      <p:sp>
        <p:nvSpPr>
          <p:cNvPr id="135" name="Google Shape;135;p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PROJECT BACKGROUND:</a:t>
            </a:r>
            <a:endParaRPr/>
          </a:p>
          <a:p>
            <a:pPr marL="0" lvl="0" indent="0" algn="l" rtl="0">
              <a:spcBef>
                <a:spcPts val="1200"/>
              </a:spcBef>
              <a:spcAft>
                <a:spcPts val="0"/>
              </a:spcAft>
              <a:buNone/>
            </a:pPr>
            <a:r>
              <a:rPr lang="en-GB"/>
              <a:t>The background of the project is to work in a team to propose a solution for the Archery Club’s data management problem by applying design thinking approaches.</a:t>
            </a:r>
            <a:endParaRPr/>
          </a:p>
          <a:p>
            <a:pPr marL="0" lvl="0" indent="0" algn="l" rtl="0">
              <a:spcBef>
                <a:spcPts val="1200"/>
              </a:spcBef>
              <a:spcAft>
                <a:spcPts val="0"/>
              </a:spcAft>
              <a:buNone/>
            </a:pPr>
            <a:endParaRPr/>
          </a:p>
          <a:p>
            <a:pPr marL="0" lvl="0" indent="0" algn="l" rtl="0">
              <a:spcBef>
                <a:spcPts val="1200"/>
              </a:spcBef>
              <a:spcAft>
                <a:spcPts val="0"/>
              </a:spcAft>
              <a:buNone/>
            </a:pPr>
            <a:r>
              <a:rPr lang="en-GB"/>
              <a:t>SUMMARY OF REQUIREMENTS:</a:t>
            </a:r>
            <a:endParaRPr/>
          </a:p>
          <a:p>
            <a:pPr marL="0" lvl="0" indent="0" algn="l" rtl="0">
              <a:spcBef>
                <a:spcPts val="1200"/>
              </a:spcBef>
              <a:spcAft>
                <a:spcPts val="1200"/>
              </a:spcAft>
              <a:buNone/>
            </a:pPr>
            <a:r>
              <a:rPr lang="en-GB"/>
              <a:t>The requirements for this project include initial and final ER diagrams, table statements, data creation and null values, indexes, use cases and transactions. All of these requirements were documented in Confluence as part of the Final Report</a:t>
            </a:r>
            <a:endParaRPr/>
          </a:p>
        </p:txBody>
      </p:sp>
      <p:pic>
        <p:nvPicPr>
          <p:cNvPr id="2" name="mp4">
            <a:hlinkClick r:id="" action="ppaction://media"/>
            <a:extLst>
              <a:ext uri="{FF2B5EF4-FFF2-40B4-BE49-F238E27FC236}">
                <a16:creationId xmlns:a16="http://schemas.microsoft.com/office/drawing/2014/main" id="{4EEF6B39-FF5B-D5AD-6376-5C0EF4DE05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876" y="60244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MISSION STATEMENT &amp; OBJECTIVES</a:t>
            </a:r>
            <a:endParaRPr/>
          </a:p>
        </p:txBody>
      </p:sp>
      <p:sp>
        <p:nvSpPr>
          <p:cNvPr id="141" name="Google Shape;141;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a:solidFill>
                  <a:srgbClr val="172B4D"/>
                </a:solidFill>
                <a:highlight>
                  <a:srgbClr val="FFFFFF"/>
                </a:highlight>
                <a:latin typeface="Roboto"/>
                <a:ea typeface="Roboto"/>
                <a:cs typeface="Roboto"/>
                <a:sym typeface="Roboto"/>
              </a:rPr>
              <a:t>To make a database that collects data of archers to help them look at their records and allow them enhance their performance that would raise their level in the game.</a:t>
            </a:r>
            <a:endParaRPr sz="1200">
              <a:solidFill>
                <a:srgbClr val="172B4D"/>
              </a:solidFill>
              <a:highlight>
                <a:srgbClr val="FFFFFF"/>
              </a:highlight>
              <a:latin typeface="Roboto"/>
              <a:ea typeface="Roboto"/>
              <a:cs typeface="Roboto"/>
              <a:sym typeface="Roboto"/>
            </a:endParaRPr>
          </a:p>
          <a:p>
            <a:pPr marL="0" lvl="0" indent="0" algn="l" rtl="0">
              <a:spcBef>
                <a:spcPts val="1200"/>
              </a:spcBef>
              <a:spcAft>
                <a:spcPts val="1200"/>
              </a:spcAft>
              <a:buNone/>
            </a:pPr>
            <a:r>
              <a:rPr lang="en-GB" sz="1200">
                <a:solidFill>
                  <a:srgbClr val="172B4D"/>
                </a:solidFill>
                <a:highlight>
                  <a:srgbClr val="FFFFFF"/>
                </a:highlight>
                <a:latin typeface="Roboto"/>
                <a:ea typeface="Roboto"/>
                <a:cs typeface="Roboto"/>
                <a:sym typeface="Roboto"/>
              </a:rPr>
              <a:t>The aim will be to keep track of archers' performance and compare with other players for in-depth analysis.</a:t>
            </a:r>
            <a:endParaRPr sz="1200">
              <a:solidFill>
                <a:srgbClr val="172B4D"/>
              </a:solidFill>
              <a:highlight>
                <a:srgbClr val="FFFFFF"/>
              </a:highlight>
              <a:latin typeface="Roboto"/>
              <a:ea typeface="Roboto"/>
              <a:cs typeface="Roboto"/>
              <a:sym typeface="Roboto"/>
            </a:endParaRPr>
          </a:p>
        </p:txBody>
      </p:sp>
      <p:pic>
        <p:nvPicPr>
          <p:cNvPr id="2" name="XavierMissionStatement">
            <a:hlinkClick r:id="" action="ppaction://media"/>
            <a:extLst>
              <a:ext uri="{FF2B5EF4-FFF2-40B4-BE49-F238E27FC236}">
                <a16:creationId xmlns:a16="http://schemas.microsoft.com/office/drawing/2014/main" id="{9A301EBA-43B9-30FD-5533-6F33814D2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5909" y="43084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TEAM PROCESS</a:t>
            </a:r>
            <a:endParaRPr/>
          </a:p>
        </p:txBody>
      </p:sp>
      <p:sp>
        <p:nvSpPr>
          <p:cNvPr id="147" name="Google Shape;147;p16"/>
          <p:cNvSpPr txBox="1">
            <a:spLocks noGrp="1"/>
          </p:cNvSpPr>
          <p:nvPr>
            <p:ph type="body" idx="1"/>
          </p:nvPr>
        </p:nvSpPr>
        <p:spPr>
          <a:xfrm>
            <a:off x="767111" y="155211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COLLABORATION: The team has worked together online and offline to get to final product by arranging regular meetings and checking up workflow with Jira Work Management and Confluence software.</a:t>
            </a:r>
            <a:endParaRPr dirty="0"/>
          </a:p>
          <a:p>
            <a:pPr marL="0" lvl="0" indent="0" algn="l" rtl="0">
              <a:spcBef>
                <a:spcPts val="1200"/>
              </a:spcBef>
              <a:spcAft>
                <a:spcPts val="0"/>
              </a:spcAft>
              <a:buNone/>
            </a:pPr>
            <a:r>
              <a:rPr lang="en-GB" dirty="0"/>
              <a:t>ROLES: Each member played vital roles in finishing the project with work divided between them.</a:t>
            </a:r>
            <a:endParaRPr dirty="0"/>
          </a:p>
          <a:p>
            <a:pPr marL="0" lvl="0" indent="0" algn="l" rtl="0">
              <a:spcBef>
                <a:spcPts val="1200"/>
              </a:spcBef>
              <a:spcAft>
                <a:spcPts val="1200"/>
              </a:spcAft>
              <a:buNone/>
            </a:pPr>
            <a:r>
              <a:rPr lang="en-GB" dirty="0"/>
              <a:t>CONTRIBUTIONS TO SOLUTION: Team divided their roles to complete specific tasks.</a:t>
            </a:r>
          </a:p>
        </p:txBody>
      </p:sp>
      <p:pic>
        <p:nvPicPr>
          <p:cNvPr id="3" name="Picture 2">
            <a:extLst>
              <a:ext uri="{FF2B5EF4-FFF2-40B4-BE49-F238E27FC236}">
                <a16:creationId xmlns:a16="http://schemas.microsoft.com/office/drawing/2014/main" id="{50F7DF0B-D301-BAFB-662E-2805DAEB3401}"/>
              </a:ext>
            </a:extLst>
          </p:cNvPr>
          <p:cNvPicPr>
            <a:picLocks noChangeAspect="1"/>
          </p:cNvPicPr>
          <p:nvPr/>
        </p:nvPicPr>
        <p:blipFill>
          <a:blip r:embed="rId5"/>
          <a:stretch>
            <a:fillRect/>
          </a:stretch>
        </p:blipFill>
        <p:spPr>
          <a:xfrm>
            <a:off x="5575610" y="2902976"/>
            <a:ext cx="3048000" cy="1857430"/>
          </a:xfrm>
          <a:prstGeom prst="rect">
            <a:avLst/>
          </a:prstGeom>
        </p:spPr>
      </p:pic>
      <p:pic>
        <p:nvPicPr>
          <p:cNvPr id="2" name="ruffinRecorded Sound">
            <a:hlinkClick r:id="" action="ppaction://media"/>
            <a:extLst>
              <a:ext uri="{FF2B5EF4-FFF2-40B4-BE49-F238E27FC236}">
                <a16:creationId xmlns:a16="http://schemas.microsoft.com/office/drawing/2014/main" id="{B0979465-66B8-A9C8-37B4-41B9F18070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111" y="30385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LOGICAL DESIGN</a:t>
            </a:r>
            <a:endParaRPr dirty="0"/>
          </a:p>
        </p:txBody>
      </p:sp>
      <p:sp>
        <p:nvSpPr>
          <p:cNvPr id="153" name="Google Shape;153;p17"/>
          <p:cNvSpPr txBox="1">
            <a:spLocks noGrp="1"/>
          </p:cNvSpPr>
          <p:nvPr>
            <p:ph type="body" idx="1"/>
          </p:nvPr>
        </p:nvSpPr>
        <p:spPr>
          <a:xfrm>
            <a:off x="819150" y="1990724"/>
            <a:ext cx="3908967" cy="2677919"/>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dirty="0"/>
          </a:p>
          <a:p>
            <a:pPr marL="0" lvl="0" indent="0" algn="l" rtl="0">
              <a:spcBef>
                <a:spcPts val="1200"/>
              </a:spcBef>
              <a:spcAft>
                <a:spcPts val="1200"/>
              </a:spcAft>
              <a:buNone/>
            </a:pPr>
            <a:r>
              <a:rPr lang="en-AU" dirty="0"/>
              <a:t>Improvement of ER diagram to show six tables and their relationship</a:t>
            </a:r>
            <a:endParaRPr dirty="0"/>
          </a:p>
        </p:txBody>
      </p:sp>
      <p:pic>
        <p:nvPicPr>
          <p:cNvPr id="3" name="Picture 2">
            <a:extLst>
              <a:ext uri="{FF2B5EF4-FFF2-40B4-BE49-F238E27FC236}">
                <a16:creationId xmlns:a16="http://schemas.microsoft.com/office/drawing/2014/main" id="{4E92802D-EB75-DB30-C9A3-44E0730FBEC4}"/>
              </a:ext>
            </a:extLst>
          </p:cNvPr>
          <p:cNvPicPr>
            <a:picLocks noChangeAspect="1"/>
          </p:cNvPicPr>
          <p:nvPr/>
        </p:nvPicPr>
        <p:blipFill>
          <a:blip r:embed="rId3"/>
          <a:stretch>
            <a:fillRect/>
          </a:stretch>
        </p:blipFill>
        <p:spPr>
          <a:xfrm>
            <a:off x="5170214" y="550127"/>
            <a:ext cx="3036535" cy="3352335"/>
          </a:xfrm>
          <a:prstGeom prst="rect">
            <a:avLst/>
          </a:prstGeom>
        </p:spPr>
      </p:pic>
    </p:spTree>
    <p:extLst>
      <p:ext uri="{BB962C8B-B14F-4D97-AF65-F5344CB8AC3E}">
        <p14:creationId xmlns:p14="http://schemas.microsoft.com/office/powerpoint/2010/main" val="165701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LOGICAL DESIGN</a:t>
            </a:r>
            <a:endParaRPr dirty="0"/>
          </a:p>
        </p:txBody>
      </p:sp>
      <p:sp>
        <p:nvSpPr>
          <p:cNvPr id="153" name="Google Shape;153;p17"/>
          <p:cNvSpPr txBox="1">
            <a:spLocks noGrp="1"/>
          </p:cNvSpPr>
          <p:nvPr>
            <p:ph type="body" idx="1"/>
          </p:nvPr>
        </p:nvSpPr>
        <p:spPr>
          <a:xfrm>
            <a:off x="819150" y="1990725"/>
            <a:ext cx="2451874" cy="2365685"/>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AU" dirty="0"/>
              <a:t>Tables and their data on MySQL database</a:t>
            </a:r>
            <a:endParaRPr dirty="0"/>
          </a:p>
          <a:p>
            <a:pPr marL="0" lvl="0" indent="0" algn="l" rtl="0">
              <a:spcBef>
                <a:spcPts val="1200"/>
              </a:spcBef>
              <a:spcAft>
                <a:spcPts val="1200"/>
              </a:spcAft>
              <a:buNone/>
            </a:pPr>
            <a:endParaRPr dirty="0"/>
          </a:p>
        </p:txBody>
      </p:sp>
      <p:pic>
        <p:nvPicPr>
          <p:cNvPr id="3" name="Picture 2">
            <a:extLst>
              <a:ext uri="{FF2B5EF4-FFF2-40B4-BE49-F238E27FC236}">
                <a16:creationId xmlns:a16="http://schemas.microsoft.com/office/drawing/2014/main" id="{BA12570B-1CFF-678F-ECB2-E0AF15F7D837}"/>
              </a:ext>
            </a:extLst>
          </p:cNvPr>
          <p:cNvPicPr>
            <a:picLocks noChangeAspect="1"/>
          </p:cNvPicPr>
          <p:nvPr/>
        </p:nvPicPr>
        <p:blipFill>
          <a:blip r:embed="rId3"/>
          <a:stretch>
            <a:fillRect/>
          </a:stretch>
        </p:blipFill>
        <p:spPr>
          <a:xfrm>
            <a:off x="3657600" y="1539282"/>
            <a:ext cx="5087099" cy="1032468"/>
          </a:xfrm>
          <a:prstGeom prst="rect">
            <a:avLst/>
          </a:prstGeom>
        </p:spPr>
      </p:pic>
      <p:pic>
        <p:nvPicPr>
          <p:cNvPr id="5" name="Picture 4">
            <a:extLst>
              <a:ext uri="{FF2B5EF4-FFF2-40B4-BE49-F238E27FC236}">
                <a16:creationId xmlns:a16="http://schemas.microsoft.com/office/drawing/2014/main" id="{7FA6BC02-FDD3-8350-DBC2-98FC32CA6EFE}"/>
              </a:ext>
            </a:extLst>
          </p:cNvPr>
          <p:cNvPicPr>
            <a:picLocks noChangeAspect="1"/>
          </p:cNvPicPr>
          <p:nvPr/>
        </p:nvPicPr>
        <p:blipFill>
          <a:blip r:embed="rId4"/>
          <a:stretch>
            <a:fillRect/>
          </a:stretch>
        </p:blipFill>
        <p:spPr>
          <a:xfrm>
            <a:off x="3657600" y="2679972"/>
            <a:ext cx="2539651" cy="1949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USE CASES</a:t>
            </a:r>
            <a:endParaRPr/>
          </a:p>
        </p:txBody>
      </p:sp>
      <p:sp>
        <p:nvSpPr>
          <p:cNvPr id="159" name="Google Shape;159;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dirty="0"/>
              <a:t>Use cases to show specific data </a:t>
            </a:r>
            <a:endParaRPr dirty="0"/>
          </a:p>
        </p:txBody>
      </p:sp>
      <p:pic>
        <p:nvPicPr>
          <p:cNvPr id="3" name="Picture 2">
            <a:extLst>
              <a:ext uri="{FF2B5EF4-FFF2-40B4-BE49-F238E27FC236}">
                <a16:creationId xmlns:a16="http://schemas.microsoft.com/office/drawing/2014/main" id="{3905197F-AAAE-C30D-1D61-F63669B1A15A}"/>
              </a:ext>
            </a:extLst>
          </p:cNvPr>
          <p:cNvPicPr>
            <a:picLocks noChangeAspect="1"/>
          </p:cNvPicPr>
          <p:nvPr/>
        </p:nvPicPr>
        <p:blipFill>
          <a:blip r:embed="rId5"/>
          <a:stretch>
            <a:fillRect/>
          </a:stretch>
        </p:blipFill>
        <p:spPr>
          <a:xfrm>
            <a:off x="5187004" y="375055"/>
            <a:ext cx="2897451" cy="1799198"/>
          </a:xfrm>
          <a:prstGeom prst="rect">
            <a:avLst/>
          </a:prstGeom>
        </p:spPr>
      </p:pic>
      <p:pic>
        <p:nvPicPr>
          <p:cNvPr id="5" name="Picture 4">
            <a:extLst>
              <a:ext uri="{FF2B5EF4-FFF2-40B4-BE49-F238E27FC236}">
                <a16:creationId xmlns:a16="http://schemas.microsoft.com/office/drawing/2014/main" id="{A67CC978-41F8-45DE-7F11-12EE8E8C42A9}"/>
              </a:ext>
            </a:extLst>
          </p:cNvPr>
          <p:cNvPicPr>
            <a:picLocks noChangeAspect="1"/>
          </p:cNvPicPr>
          <p:nvPr/>
        </p:nvPicPr>
        <p:blipFill>
          <a:blip r:embed="rId6"/>
          <a:stretch>
            <a:fillRect/>
          </a:stretch>
        </p:blipFill>
        <p:spPr>
          <a:xfrm>
            <a:off x="5187004" y="2181250"/>
            <a:ext cx="3492000" cy="2448000"/>
          </a:xfrm>
          <a:prstGeom prst="rect">
            <a:avLst/>
          </a:prstGeom>
        </p:spPr>
      </p:pic>
      <p:pic>
        <p:nvPicPr>
          <p:cNvPr id="2" name="Roxie">
            <a:hlinkClick r:id="" action="ppaction://media"/>
            <a:extLst>
              <a:ext uri="{FF2B5EF4-FFF2-40B4-BE49-F238E27FC236}">
                <a16:creationId xmlns:a16="http://schemas.microsoft.com/office/drawing/2014/main" id="{45376F75-1C2F-9B0D-977F-656B65A590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9945" y="399975"/>
            <a:ext cx="523238" cy="523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SUMMARY &amp; LESSONS LEARNT</a:t>
            </a:r>
            <a:endParaRPr/>
          </a:p>
        </p:txBody>
      </p:sp>
      <p:sp>
        <p:nvSpPr>
          <p:cNvPr id="171" name="Google Shape;171;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Create objectives, break tasks, assign resources, set deadlines, and use Confluence's features to visualize and track the project plan.</a:t>
            </a:r>
          </a:p>
          <a:p>
            <a:pPr marL="285750" indent="-285750">
              <a:spcAft>
                <a:spcPts val="1200"/>
              </a:spcAft>
            </a:pPr>
            <a:r>
              <a:rPr lang="en-US" dirty="0"/>
              <a:t>Facilitate team communication and collaboration by using Confluence to compile and coordinate work effectively.</a:t>
            </a:r>
          </a:p>
          <a:p>
            <a:pPr marL="285750" indent="-285750">
              <a:spcAft>
                <a:spcPts val="1200"/>
              </a:spcAft>
            </a:pPr>
            <a:r>
              <a:rPr lang="en-US" dirty="0"/>
              <a:t>MySQL supports various data types in its database system, and using it allows executing use cases while facilitating data management and analysis.</a:t>
            </a:r>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lang="en-US" dirty="0"/>
          </a:p>
          <a:p>
            <a:pPr marL="285750" indent="-285750">
              <a:spcAft>
                <a:spcPts val="1200"/>
              </a:spcAft>
            </a:pPr>
            <a:endParaRPr dirty="0"/>
          </a:p>
        </p:txBody>
      </p:sp>
      <p:pic>
        <p:nvPicPr>
          <p:cNvPr id="2" name="Recorded Sound">
            <a:hlinkClick r:id="" action="ppaction://media"/>
            <a:extLst>
              <a:ext uri="{FF2B5EF4-FFF2-40B4-BE49-F238E27FC236}">
                <a16:creationId xmlns:a16="http://schemas.microsoft.com/office/drawing/2014/main" id="{084F2F86-9746-9794-704A-86C03A4EA4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1851" y="399975"/>
            <a:ext cx="455023" cy="455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306</Words>
  <Application>Microsoft Office PowerPoint</Application>
  <PresentationFormat>On-screen Show (16:9)</PresentationFormat>
  <Paragraphs>43</Paragraphs>
  <Slides>8</Slides>
  <Notes>8</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Arial</vt:lpstr>
      <vt:lpstr>Calibri</vt:lpstr>
      <vt:lpstr>Nunito</vt:lpstr>
      <vt:lpstr>Shift</vt:lpstr>
      <vt:lpstr>TEAM 5</vt:lpstr>
      <vt:lpstr>INTRODUCTION</vt:lpstr>
      <vt:lpstr>MISSION STATEMENT &amp; OBJECTIVES</vt:lpstr>
      <vt:lpstr>TEAM PROCESS</vt:lpstr>
      <vt:lpstr>LOGICAL DESIGN</vt:lpstr>
      <vt:lpstr>LOGICAL DESIGN</vt:lpstr>
      <vt:lpstr>USE CASES</vt:lpstr>
      <vt:lpstr>SUMMARY &amp; LESSONS LEARNT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dc:title>
  <cp:lastModifiedBy>THE HYBRIDE</cp:lastModifiedBy>
  <cp:revision>3</cp:revision>
  <dcterms:modified xsi:type="dcterms:W3CDTF">2023-06-04T11:40:24Z</dcterms:modified>
</cp:coreProperties>
</file>